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3" r:id="rId2"/>
    <p:sldId id="257" r:id="rId3"/>
    <p:sldId id="258" r:id="rId4"/>
    <p:sldId id="265" r:id="rId5"/>
    <p:sldId id="266" r:id="rId6"/>
    <p:sldId id="262" r:id="rId7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Droid Serif 1" panose="020B0604020202020204" charset="0"/>
      <p:regular r:id="rId12"/>
    </p:embeddedFont>
    <p:embeddedFont>
      <p:font typeface="Droid Serif 2" panose="020B0604020202020204" charset="0"/>
      <p:regular r:id="rId13"/>
    </p:embeddedFont>
    <p:embeddedFont>
      <p:font typeface="Montserrat" panose="020B0604020202020204" charset="0"/>
      <p:regular r:id="rId14"/>
      <p:bold r:id="rId15"/>
      <p:italic r:id="rId16"/>
      <p:boldItalic r:id="rId17"/>
    </p:embeddedFont>
    <p:embeddedFont>
      <p:font typeface="Montserrat Bold" panose="020B0604020202020204" charset="0"/>
      <p:regular r:id="rId18"/>
      <p:bold r:id="rId19"/>
    </p:embeddedFont>
    <p:embeddedFont>
      <p:font typeface="Montserrat Medium" panose="020B0604020202020204" charset="0"/>
      <p:regular r:id="rId20"/>
      <p: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viewProps" Target="view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reservierung1@eurostarsberlin.com" TargetMode="Externa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0" r="-60"/>
            </a:stretch>
          </a:blipFill>
        </p:spPr>
      </p:sp>
      <p:pic>
        <p:nvPicPr>
          <p:cNvPr id="4" name="Imagen 3" descr="Imagen que contiene Texto&#10;&#10;Descripción generada automáticamente">
            <a:extLst>
              <a:ext uri="{FF2B5EF4-FFF2-40B4-BE49-F238E27FC236}">
                <a16:creationId xmlns:a16="http://schemas.microsoft.com/office/drawing/2014/main" id="{2A60BBD9-673C-B031-8FD0-24A0AC9F8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018" y="4968939"/>
            <a:ext cx="10555573" cy="304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37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782239" y="0"/>
            <a:ext cx="8505761" cy="10287000"/>
          </a:xfrm>
          <a:custGeom>
            <a:avLst/>
            <a:gdLst/>
            <a:ahLst/>
            <a:cxnLst/>
            <a:rect l="l" t="t" r="r" b="b"/>
            <a:pathLst>
              <a:path w="8505761" h="10287000">
                <a:moveTo>
                  <a:pt x="0" y="0"/>
                </a:moveTo>
                <a:lnTo>
                  <a:pt x="8505761" y="0"/>
                </a:lnTo>
                <a:lnTo>
                  <a:pt x="850576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013" b="-1201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1028700"/>
            <a:ext cx="3511745" cy="1272586"/>
          </a:xfrm>
          <a:custGeom>
            <a:avLst/>
            <a:gdLst/>
            <a:ahLst/>
            <a:cxnLst/>
            <a:rect l="l" t="t" r="r" b="b"/>
            <a:pathLst>
              <a:path w="3511745" h="1272586">
                <a:moveTo>
                  <a:pt x="0" y="0"/>
                </a:moveTo>
                <a:lnTo>
                  <a:pt x="3511745" y="0"/>
                </a:lnTo>
                <a:lnTo>
                  <a:pt x="3511745" y="1272586"/>
                </a:lnTo>
                <a:lnTo>
                  <a:pt x="0" y="12725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2327" t="-50217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2640965"/>
            <a:ext cx="6274226" cy="5642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9"/>
              </a:lnSpc>
            </a:pPr>
            <a:r>
              <a:rPr lang="en-US" sz="1599" dirty="0">
                <a:solidFill>
                  <a:srgbClr val="AB934F"/>
                </a:solidFill>
                <a:latin typeface="Montserrat"/>
                <a:ea typeface="Montserrat"/>
                <a:cs typeface="Montserrat"/>
                <a:sym typeface="Montserrat"/>
              </a:rPr>
              <a:t>Dear guests:</a:t>
            </a:r>
          </a:p>
          <a:p>
            <a:pPr algn="l">
              <a:lnSpc>
                <a:spcPts val="2239"/>
              </a:lnSpc>
            </a:pPr>
            <a:endParaRPr lang="en-US" sz="1599" dirty="0">
              <a:solidFill>
                <a:srgbClr val="AB934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ts val="2239"/>
              </a:lnSpc>
            </a:pPr>
            <a:r>
              <a:rPr lang="en-US" sz="1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We are pleased to present you with a unique and diverse gastronomic proposal to ensure your celebration is a complete success.</a:t>
            </a:r>
            <a:br>
              <a:rPr lang="en-US" sz="1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Please feel free to ask for our assistance if you wish to create a menu tailored to your preferences. We will be delighted to help you.</a:t>
            </a:r>
            <a:br>
              <a:rPr lang="en-US" sz="1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All the professionals at Hotel </a:t>
            </a:r>
            <a:r>
              <a:rPr lang="en-US" sz="15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Eurostars</a:t>
            </a:r>
            <a:r>
              <a:rPr lang="en-US" sz="1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Berlin are at your service to ensure you enjoy this very special day.</a:t>
            </a:r>
            <a:br>
              <a:rPr lang="en-US" sz="1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Kind regards,</a:t>
            </a:r>
            <a:br>
              <a:rPr lang="en-US" sz="1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If you are interested, have any questions, or would like us to prepare a custom menu, do not hesitate to contact us at: </a:t>
            </a:r>
            <a:br>
              <a:rPr lang="en-US" sz="1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lang="en-US" sz="15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ts val="2239"/>
              </a:lnSpc>
            </a:pPr>
            <a:r>
              <a:rPr lang="en-US" sz="1599" b="1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E-mail: </a:t>
            </a:r>
            <a:r>
              <a:rPr lang="en-US" sz="1599" b="1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5"/>
              </a:rPr>
              <a:t>reservierung1@eurostarsberlin.com</a:t>
            </a:r>
            <a:endParaRPr lang="en-US" sz="1599" b="1" dirty="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>
              <a:lnSpc>
                <a:spcPts val="2239"/>
              </a:lnSpc>
            </a:pPr>
            <a:r>
              <a:rPr lang="en-US" sz="1599" b="1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Telephone: +49 30 701 736 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461058" y="-1127678"/>
            <a:ext cx="2446391" cy="6656846"/>
          </a:xfrm>
          <a:custGeom>
            <a:avLst/>
            <a:gdLst/>
            <a:ahLst/>
            <a:cxnLst/>
            <a:rect l="l" t="t" r="r" b="b"/>
            <a:pathLst>
              <a:path w="2446391" h="6656846">
                <a:moveTo>
                  <a:pt x="0" y="0"/>
                </a:moveTo>
                <a:lnTo>
                  <a:pt x="2446391" y="0"/>
                </a:lnTo>
                <a:lnTo>
                  <a:pt x="2446391" y="6656846"/>
                </a:lnTo>
                <a:lnTo>
                  <a:pt x="0" y="66568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7667526" y="719099"/>
            <a:ext cx="9239923" cy="8848802"/>
            <a:chOff x="0" y="0"/>
            <a:chExt cx="2433560" cy="233054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3560" cy="2330549"/>
            </a:xfrm>
            <a:custGeom>
              <a:avLst/>
              <a:gdLst/>
              <a:ahLst/>
              <a:cxnLst/>
              <a:rect l="l" t="t" r="r" b="b"/>
              <a:pathLst>
                <a:path w="2433560" h="2330549">
                  <a:moveTo>
                    <a:pt x="0" y="0"/>
                  </a:moveTo>
                  <a:lnTo>
                    <a:pt x="2433560" y="0"/>
                  </a:lnTo>
                  <a:lnTo>
                    <a:pt x="2433560" y="2330549"/>
                  </a:lnTo>
                  <a:lnTo>
                    <a:pt x="0" y="233054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2433560" cy="23591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81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8070982" y="712739"/>
            <a:ext cx="8433012" cy="7940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0"/>
              </a:lnSpc>
            </a:pPr>
            <a:endParaRPr dirty="0"/>
          </a:p>
          <a:p>
            <a:pPr algn="ctr">
              <a:lnSpc>
                <a:spcPts val="1820"/>
              </a:lnSpc>
            </a:pPr>
            <a:r>
              <a:rPr lang="en-US" sz="1400" dirty="0">
                <a:solidFill>
                  <a:srgbClr val="AB934F"/>
                </a:solidFill>
                <a:latin typeface="Droid Serif 1"/>
                <a:ea typeface="Droid Serif 1"/>
                <a:cs typeface="Droid Serif 1"/>
                <a:sym typeface="Droid Serif 1"/>
              </a:rPr>
              <a:t>STARTERS</a:t>
            </a:r>
          </a:p>
          <a:p>
            <a:pPr algn="ctr">
              <a:lnSpc>
                <a:spcPts val="2520"/>
              </a:lnSpc>
            </a:pPr>
            <a:r>
              <a:rPr lang="en-GB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Selection of Iberian cured meats and cheeses</a:t>
            </a:r>
          </a:p>
          <a:p>
            <a:pPr algn="ctr">
              <a:lnSpc>
                <a:spcPts val="2520"/>
              </a:lnSpc>
            </a:pPr>
            <a:r>
              <a:rPr lang="en-US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Prawns in Cava</a:t>
            </a:r>
          </a:p>
          <a:p>
            <a:pPr algn="ctr">
              <a:lnSpc>
                <a:spcPts val="2520"/>
              </a:lnSpc>
            </a:pPr>
            <a:r>
              <a:rPr lang="en-US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Fig </a:t>
            </a:r>
            <a:r>
              <a:rPr lang="en-US" sz="1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millefeuille</a:t>
            </a:r>
            <a:r>
              <a:rPr lang="en-US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with goat's cheese and honey</a:t>
            </a:r>
          </a:p>
          <a:p>
            <a:pPr algn="ctr">
              <a:lnSpc>
                <a:spcPts val="1820"/>
              </a:lnSpc>
            </a:pPr>
            <a:endParaRPr lang="en-US" sz="14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1820"/>
              </a:lnSpc>
            </a:pPr>
            <a:r>
              <a:rPr lang="en-US" sz="1400" dirty="0">
                <a:solidFill>
                  <a:srgbClr val="AB934F"/>
                </a:solidFill>
                <a:latin typeface="Droid Serif 1"/>
                <a:ea typeface="Droid Serif 1"/>
                <a:cs typeface="Droid Serif 1"/>
                <a:sym typeface="Droid Serif 1"/>
              </a:rPr>
              <a:t>FIRST COURSE</a:t>
            </a:r>
          </a:p>
          <a:p>
            <a:pPr algn="ctr">
              <a:lnSpc>
                <a:spcPts val="2520"/>
              </a:lnSpc>
            </a:pPr>
            <a:r>
              <a:rPr lang="en-US" sz="1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Boullabeisse</a:t>
            </a:r>
            <a:r>
              <a:rPr lang="en-US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soup</a:t>
            </a:r>
          </a:p>
          <a:p>
            <a:pPr algn="ctr">
              <a:lnSpc>
                <a:spcPts val="2520"/>
              </a:lnSpc>
            </a:pPr>
            <a:endParaRPr lang="en-US" sz="14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2520"/>
              </a:lnSpc>
            </a:pPr>
            <a:r>
              <a:rPr lang="en-US" sz="1400" dirty="0">
                <a:solidFill>
                  <a:srgbClr val="AB934F"/>
                </a:solidFill>
                <a:latin typeface="Droid Serif 1"/>
                <a:ea typeface="Droid Serif 1"/>
                <a:cs typeface="Droid Serif 1"/>
                <a:sym typeface="Droid Serif 1"/>
              </a:rPr>
              <a:t>SECOND DISH</a:t>
            </a:r>
          </a:p>
          <a:p>
            <a:pPr algn="ctr">
              <a:lnSpc>
                <a:spcPts val="2520"/>
              </a:lnSpc>
            </a:pPr>
            <a:r>
              <a:rPr lang="en-US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Roast lamb shank with baked potatoes</a:t>
            </a:r>
          </a:p>
          <a:p>
            <a:pPr algn="ctr">
              <a:lnSpc>
                <a:spcPts val="2520"/>
              </a:lnSpc>
            </a:pPr>
            <a:endParaRPr lang="en-US" sz="14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2520"/>
              </a:lnSpc>
            </a:pPr>
            <a:r>
              <a:rPr lang="en-US" sz="1400" dirty="0">
                <a:solidFill>
                  <a:srgbClr val="AB934F"/>
                </a:solidFill>
                <a:latin typeface="Droid Serif 1"/>
                <a:ea typeface="Droid Serif 1"/>
                <a:cs typeface="Droid Serif 1"/>
                <a:sym typeface="Droid Serif 1"/>
              </a:rPr>
              <a:t>PREDESSERT</a:t>
            </a:r>
          </a:p>
          <a:p>
            <a:pPr algn="ctr">
              <a:lnSpc>
                <a:spcPts val="2520"/>
              </a:lnSpc>
            </a:pPr>
            <a:r>
              <a:rPr lang="es-ES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Sorbete de fruta de la pasión</a:t>
            </a:r>
          </a:p>
          <a:p>
            <a:pPr algn="ctr">
              <a:lnSpc>
                <a:spcPts val="2520"/>
              </a:lnSpc>
            </a:pPr>
            <a:endParaRPr lang="es-ES" sz="14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2520"/>
              </a:lnSpc>
            </a:pPr>
            <a:r>
              <a:rPr lang="es-ES" sz="1400" dirty="0">
                <a:solidFill>
                  <a:srgbClr val="AB934F"/>
                </a:solidFill>
                <a:latin typeface="Droid Serif 1"/>
                <a:ea typeface="Droid Serif 1"/>
                <a:cs typeface="Droid Serif 1"/>
                <a:sym typeface="Montserrat"/>
              </a:rPr>
              <a:t>DESSERT</a:t>
            </a:r>
          </a:p>
          <a:p>
            <a:pPr algn="ctr">
              <a:lnSpc>
                <a:spcPts val="2520"/>
              </a:lnSpc>
            </a:pPr>
            <a:r>
              <a:rPr lang="en-US" sz="1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Coulant</a:t>
            </a:r>
            <a:r>
              <a:rPr lang="en-US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with vanilla ice cream and hot chocolate</a:t>
            </a:r>
          </a:p>
          <a:p>
            <a:pPr algn="ctr">
              <a:lnSpc>
                <a:spcPts val="2520"/>
              </a:lnSpc>
            </a:pPr>
            <a:r>
              <a:rPr lang="en-US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Christmas sweets</a:t>
            </a:r>
          </a:p>
          <a:p>
            <a:pPr algn="ctr">
              <a:lnSpc>
                <a:spcPts val="2520"/>
              </a:lnSpc>
            </a:pPr>
            <a:r>
              <a:rPr lang="en-US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Coffee and a selection of infusions</a:t>
            </a:r>
          </a:p>
          <a:p>
            <a:pPr algn="ctr">
              <a:lnSpc>
                <a:spcPts val="2520"/>
              </a:lnSpc>
            </a:pPr>
            <a:endParaRPr lang="en-US" sz="14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2520"/>
              </a:lnSpc>
            </a:pPr>
            <a:r>
              <a:rPr lang="en-US" sz="1400" dirty="0">
                <a:solidFill>
                  <a:srgbClr val="AB934F"/>
                </a:solidFill>
                <a:latin typeface="Droid Serif 2"/>
                <a:ea typeface="Droid Serif 2"/>
                <a:cs typeface="Droid Serif 2"/>
                <a:sym typeface="Droid Serif 2"/>
              </a:rPr>
              <a:t>CELLAR</a:t>
            </a:r>
          </a:p>
          <a:p>
            <a:pPr algn="ctr">
              <a:lnSpc>
                <a:spcPts val="2520"/>
              </a:lnSpc>
            </a:pPr>
            <a:r>
              <a:rPr lang="en-US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Mineral water</a:t>
            </a:r>
          </a:p>
          <a:p>
            <a:pPr algn="ctr">
              <a:lnSpc>
                <a:spcPts val="2520"/>
              </a:lnSpc>
            </a:pPr>
            <a:r>
              <a:rPr lang="en-US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White wine </a:t>
            </a:r>
            <a:r>
              <a:rPr lang="pt-BR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"Terras Gauda" Rías Baixas Albariño (2022)</a:t>
            </a:r>
            <a:endParaRPr lang="en-US" sz="14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2520"/>
              </a:lnSpc>
            </a:pPr>
            <a:r>
              <a:rPr lang="en-US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Red wine "</a:t>
            </a:r>
            <a:r>
              <a:rPr lang="en-US" sz="1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Muga</a:t>
            </a:r>
            <a:r>
              <a:rPr lang="en-US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" </a:t>
            </a:r>
            <a:r>
              <a:rPr lang="en-US" sz="1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Reserva</a:t>
            </a:r>
            <a:r>
              <a:rPr lang="en-US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Rioja (2020)</a:t>
            </a:r>
          </a:p>
          <a:p>
            <a:pPr algn="ctr">
              <a:lnSpc>
                <a:spcPts val="2520"/>
              </a:lnSpc>
            </a:pPr>
            <a:r>
              <a:rPr lang="en-US" sz="1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Freixenet</a:t>
            </a:r>
            <a:r>
              <a:rPr lang="en-US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Cordon Negro Brut D.O. Cava</a:t>
            </a:r>
          </a:p>
          <a:p>
            <a:pPr algn="ctr">
              <a:lnSpc>
                <a:spcPts val="2520"/>
              </a:lnSpc>
            </a:pPr>
            <a:r>
              <a:rPr lang="en-US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 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1105233" y="8741838"/>
            <a:ext cx="2364508" cy="516462"/>
            <a:chOff x="0" y="0"/>
            <a:chExt cx="622751" cy="13602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22751" cy="136023"/>
            </a:xfrm>
            <a:custGeom>
              <a:avLst/>
              <a:gdLst/>
              <a:ahLst/>
              <a:cxnLst/>
              <a:rect l="l" t="t" r="r" b="b"/>
              <a:pathLst>
                <a:path w="622751" h="136023">
                  <a:moveTo>
                    <a:pt x="0" y="0"/>
                  </a:moveTo>
                  <a:lnTo>
                    <a:pt x="622751" y="0"/>
                  </a:lnTo>
                  <a:lnTo>
                    <a:pt x="622751" y="136023"/>
                  </a:lnTo>
                  <a:lnTo>
                    <a:pt x="0" y="136023"/>
                  </a:lnTo>
                  <a:close/>
                </a:path>
              </a:pathLst>
            </a:custGeom>
            <a:solidFill>
              <a:srgbClr val="AB934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622751" cy="1741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1559464" y="8866474"/>
            <a:ext cx="1456048" cy="2671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9"/>
              </a:lnSpc>
            </a:pPr>
            <a:r>
              <a:rPr lang="en-US" sz="2400" dirty="0">
                <a:solidFill>
                  <a:srgbClr val="FFFFFF"/>
                </a:solidFill>
                <a:latin typeface="Droid Serif 1"/>
                <a:ea typeface="Droid Serif 1"/>
                <a:cs typeface="Droid Serif 1"/>
                <a:sym typeface="Droid Serif 1"/>
              </a:rPr>
              <a:t>130 € </a:t>
            </a:r>
            <a:r>
              <a:rPr lang="en-US" sz="2400" dirty="0" err="1">
                <a:solidFill>
                  <a:srgbClr val="FFFFFF"/>
                </a:solidFill>
                <a:latin typeface="Droid Serif 1"/>
                <a:ea typeface="Droid Serif 1"/>
                <a:cs typeface="Droid Serif 1"/>
                <a:sym typeface="Droid Serif 1"/>
              </a:rPr>
              <a:t>p.p</a:t>
            </a:r>
            <a:endParaRPr lang="en-US" sz="2400" dirty="0">
              <a:solidFill>
                <a:srgbClr val="FFFFFF"/>
              </a:solidFill>
              <a:latin typeface="Droid Serif 1"/>
              <a:ea typeface="Droid Serif 1"/>
              <a:cs typeface="Droid Serif 1"/>
              <a:sym typeface="Droid Serif 1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1047750" y="9045154"/>
            <a:ext cx="4514850" cy="2654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09"/>
              </a:lnSpc>
            </a:pPr>
            <a:r>
              <a:rPr lang="en-US" sz="1699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ADULT MENU</a:t>
            </a:r>
          </a:p>
        </p:txBody>
      </p:sp>
      <p:sp>
        <p:nvSpPr>
          <p:cNvPr id="17" name="TextBox 8"/>
          <p:cNvSpPr txBox="1"/>
          <p:nvPr/>
        </p:nvSpPr>
        <p:spPr>
          <a:xfrm>
            <a:off x="1022169" y="7536151"/>
            <a:ext cx="6057900" cy="1436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74"/>
              </a:lnSpc>
            </a:pPr>
            <a:r>
              <a:rPr lang="en-US" sz="6558" dirty="0">
                <a:solidFill>
                  <a:srgbClr val="FFFFFF"/>
                </a:solidFill>
                <a:latin typeface="Fregan Serif"/>
                <a:ea typeface="Fregan Serif"/>
                <a:cs typeface="Fregan Serif"/>
                <a:sym typeface="Fregan Serif"/>
              </a:rPr>
              <a:t>Christmas’ Eve Dinner</a:t>
            </a:r>
            <a:endParaRPr lang="en-US" sz="4400" dirty="0">
              <a:solidFill>
                <a:srgbClr val="FFFFFF"/>
              </a:solidFill>
              <a:latin typeface="Fregan Serif"/>
              <a:ea typeface="Fregan Serif"/>
              <a:cs typeface="Fregan Serif"/>
              <a:sym typeface="Fregan Serif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461058" y="-1127678"/>
            <a:ext cx="2446391" cy="6656846"/>
          </a:xfrm>
          <a:custGeom>
            <a:avLst/>
            <a:gdLst/>
            <a:ahLst/>
            <a:cxnLst/>
            <a:rect l="l" t="t" r="r" b="b"/>
            <a:pathLst>
              <a:path w="2446391" h="6656846">
                <a:moveTo>
                  <a:pt x="0" y="0"/>
                </a:moveTo>
                <a:lnTo>
                  <a:pt x="2446391" y="0"/>
                </a:lnTo>
                <a:lnTo>
                  <a:pt x="2446391" y="6656846"/>
                </a:lnTo>
                <a:lnTo>
                  <a:pt x="0" y="66568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7667526" y="2200745"/>
            <a:ext cx="9239923" cy="7367156"/>
            <a:chOff x="0" y="-28575"/>
            <a:chExt cx="2433560" cy="2359124"/>
          </a:xfrm>
        </p:grpSpPr>
        <p:sp>
          <p:nvSpPr>
            <p:cNvPr id="5" name="Freeform 5"/>
            <p:cNvSpPr/>
            <p:nvPr/>
          </p:nvSpPr>
          <p:spPr>
            <a:xfrm>
              <a:off x="0" y="390228"/>
              <a:ext cx="2433560" cy="1940320"/>
            </a:xfrm>
            <a:custGeom>
              <a:avLst/>
              <a:gdLst/>
              <a:ahLst/>
              <a:cxnLst/>
              <a:rect l="l" t="t" r="r" b="b"/>
              <a:pathLst>
                <a:path w="2433560" h="2330549">
                  <a:moveTo>
                    <a:pt x="0" y="0"/>
                  </a:moveTo>
                  <a:lnTo>
                    <a:pt x="2433560" y="0"/>
                  </a:lnTo>
                  <a:lnTo>
                    <a:pt x="2433560" y="2330549"/>
                  </a:lnTo>
                  <a:lnTo>
                    <a:pt x="0" y="233054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2433560" cy="23591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81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8094931" y="4000500"/>
            <a:ext cx="8433012" cy="4129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0"/>
              </a:lnSpc>
            </a:pPr>
            <a:endParaRPr dirty="0"/>
          </a:p>
          <a:p>
            <a:pPr algn="ctr">
              <a:lnSpc>
                <a:spcPts val="1820"/>
              </a:lnSpc>
            </a:pPr>
            <a:r>
              <a:rPr lang="en-US" sz="1400" dirty="0">
                <a:solidFill>
                  <a:srgbClr val="AB934F"/>
                </a:solidFill>
                <a:latin typeface="Droid Serif 1"/>
                <a:ea typeface="Droid Serif 1"/>
                <a:cs typeface="Droid Serif 1"/>
                <a:sym typeface="Droid Serif 1"/>
              </a:rPr>
              <a:t>STARTERS</a:t>
            </a:r>
          </a:p>
          <a:p>
            <a:pPr algn="ctr">
              <a:lnSpc>
                <a:spcPts val="2520"/>
              </a:lnSpc>
            </a:pPr>
            <a:r>
              <a:rPr lang="es-ES" sz="1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Iberian</a:t>
            </a:r>
            <a:r>
              <a:rPr lang="es-ES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ES" sz="1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ham</a:t>
            </a:r>
            <a:r>
              <a:rPr lang="es-ES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ES" sz="1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croquettes</a:t>
            </a:r>
            <a:endParaRPr lang="es-ES" sz="14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2520"/>
              </a:lnSpc>
            </a:pPr>
            <a:r>
              <a:rPr lang="es-ES" sz="1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Chicken</a:t>
            </a:r>
            <a:r>
              <a:rPr lang="es-ES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ES" sz="1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nuggets</a:t>
            </a:r>
            <a:endParaRPr lang="es-ES" sz="14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1820"/>
              </a:lnSpc>
            </a:pPr>
            <a:endParaRPr lang="en-US" sz="14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1820"/>
              </a:lnSpc>
            </a:pPr>
            <a:r>
              <a:rPr lang="en-US" sz="1400" dirty="0">
                <a:solidFill>
                  <a:srgbClr val="AB934F"/>
                </a:solidFill>
                <a:latin typeface="Droid Serif 1"/>
                <a:ea typeface="Droid Serif 1"/>
                <a:cs typeface="Droid Serif 1"/>
                <a:sym typeface="Droid Serif 1"/>
              </a:rPr>
              <a:t>MAIN DISH</a:t>
            </a:r>
          </a:p>
          <a:p>
            <a:pPr algn="ctr">
              <a:lnSpc>
                <a:spcPts val="2520"/>
              </a:lnSpc>
            </a:pPr>
            <a:r>
              <a:rPr lang="en-US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Grilled veal entrecote with fries</a:t>
            </a:r>
          </a:p>
          <a:p>
            <a:pPr algn="ctr">
              <a:lnSpc>
                <a:spcPts val="2520"/>
              </a:lnSpc>
            </a:pPr>
            <a:endParaRPr lang="en-US" sz="1400" dirty="0">
              <a:solidFill>
                <a:srgbClr val="000000"/>
              </a:solidFill>
              <a:latin typeface="Montserrat"/>
              <a:ea typeface="Droid Serif 1"/>
              <a:cs typeface="Droid Serif 1"/>
              <a:sym typeface="Montserrat"/>
            </a:endParaRPr>
          </a:p>
          <a:p>
            <a:pPr algn="ctr">
              <a:lnSpc>
                <a:spcPts val="2520"/>
              </a:lnSpc>
            </a:pPr>
            <a:r>
              <a:rPr lang="es-ES" sz="1400" dirty="0">
                <a:solidFill>
                  <a:srgbClr val="AB934F"/>
                </a:solidFill>
                <a:latin typeface="Droid Serif 1"/>
                <a:ea typeface="Droid Serif 1"/>
                <a:cs typeface="Droid Serif 1"/>
                <a:sym typeface="Montserrat"/>
              </a:rPr>
              <a:t>DESSERT</a:t>
            </a:r>
          </a:p>
          <a:p>
            <a:pPr algn="ctr">
              <a:lnSpc>
                <a:spcPts val="2520"/>
              </a:lnSpc>
            </a:pPr>
            <a:r>
              <a:rPr lang="es-ES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Chocolate mousse</a:t>
            </a:r>
          </a:p>
          <a:p>
            <a:pPr algn="ctr">
              <a:lnSpc>
                <a:spcPts val="2520"/>
              </a:lnSpc>
            </a:pPr>
            <a:endParaRPr lang="en-US" sz="14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2520"/>
              </a:lnSpc>
            </a:pPr>
            <a:r>
              <a:rPr lang="en-US" sz="1400" dirty="0">
                <a:solidFill>
                  <a:srgbClr val="AB934F"/>
                </a:solidFill>
                <a:latin typeface="Droid Serif 2"/>
                <a:ea typeface="Droid Serif 2"/>
                <a:cs typeface="Droid Serif 2"/>
                <a:sym typeface="Droid Serif 2"/>
              </a:rPr>
              <a:t>DRINKS</a:t>
            </a:r>
          </a:p>
          <a:p>
            <a:pPr algn="ctr">
              <a:lnSpc>
                <a:spcPts val="2520"/>
              </a:lnSpc>
            </a:pPr>
            <a:r>
              <a:rPr lang="en-US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Mineral water</a:t>
            </a:r>
          </a:p>
          <a:p>
            <a:pPr algn="ctr">
              <a:lnSpc>
                <a:spcPts val="2520"/>
              </a:lnSpc>
            </a:pPr>
            <a:r>
              <a:rPr lang="en-US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Soft drinks and juices 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2169" y="7536151"/>
            <a:ext cx="6057900" cy="1436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74"/>
              </a:lnSpc>
            </a:pPr>
            <a:r>
              <a:rPr lang="en-US" sz="6558" dirty="0">
                <a:solidFill>
                  <a:srgbClr val="FFFFFF"/>
                </a:solidFill>
                <a:latin typeface="Fregan Serif"/>
                <a:ea typeface="Fregan Serif"/>
                <a:cs typeface="Fregan Serif"/>
                <a:sym typeface="Fregan Serif"/>
              </a:rPr>
              <a:t>Christmas’ Eve Dinner</a:t>
            </a:r>
            <a:endParaRPr lang="en-US" sz="4400" dirty="0">
              <a:solidFill>
                <a:srgbClr val="FFFFFF"/>
              </a:solidFill>
              <a:latin typeface="Fregan Serif"/>
              <a:ea typeface="Fregan Serif"/>
              <a:cs typeface="Fregan Serif"/>
              <a:sym typeface="Fregan Serif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1105233" y="8741838"/>
            <a:ext cx="2364508" cy="516462"/>
            <a:chOff x="0" y="0"/>
            <a:chExt cx="622751" cy="13602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22751" cy="136023"/>
            </a:xfrm>
            <a:custGeom>
              <a:avLst/>
              <a:gdLst/>
              <a:ahLst/>
              <a:cxnLst/>
              <a:rect l="l" t="t" r="r" b="b"/>
              <a:pathLst>
                <a:path w="622751" h="136023">
                  <a:moveTo>
                    <a:pt x="0" y="0"/>
                  </a:moveTo>
                  <a:lnTo>
                    <a:pt x="622751" y="0"/>
                  </a:lnTo>
                  <a:lnTo>
                    <a:pt x="622751" y="136023"/>
                  </a:lnTo>
                  <a:lnTo>
                    <a:pt x="0" y="136023"/>
                  </a:lnTo>
                  <a:close/>
                </a:path>
              </a:pathLst>
            </a:custGeom>
            <a:solidFill>
              <a:srgbClr val="AB934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622751" cy="1741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1559464" y="8866474"/>
            <a:ext cx="1456048" cy="2671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9"/>
              </a:lnSpc>
            </a:pPr>
            <a:r>
              <a:rPr lang="en-US" sz="2400" dirty="0">
                <a:solidFill>
                  <a:srgbClr val="FFFFFF"/>
                </a:solidFill>
                <a:latin typeface="Droid Serif 1"/>
                <a:ea typeface="Droid Serif 1"/>
                <a:cs typeface="Droid Serif 1"/>
                <a:sym typeface="Droid Serif 1"/>
              </a:rPr>
              <a:t>40 € </a:t>
            </a:r>
            <a:r>
              <a:rPr lang="en-US" sz="2400" dirty="0" err="1">
                <a:solidFill>
                  <a:srgbClr val="FFFFFF"/>
                </a:solidFill>
                <a:latin typeface="Droid Serif 1"/>
                <a:ea typeface="Droid Serif 1"/>
                <a:cs typeface="Droid Serif 1"/>
                <a:sym typeface="Droid Serif 1"/>
              </a:rPr>
              <a:t>p.p</a:t>
            </a:r>
            <a:endParaRPr lang="en-US" sz="2400" dirty="0">
              <a:solidFill>
                <a:srgbClr val="FFFFFF"/>
              </a:solidFill>
              <a:latin typeface="Droid Serif 1"/>
              <a:ea typeface="Droid Serif 1"/>
              <a:cs typeface="Droid Serif 1"/>
              <a:sym typeface="Droid Serif 1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1047750" y="9045154"/>
            <a:ext cx="4514850" cy="2654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09"/>
              </a:lnSpc>
            </a:pPr>
            <a:r>
              <a:rPr lang="en-US" sz="1699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CHILDREN’S MENU (Under 16 years old)</a:t>
            </a:r>
          </a:p>
        </p:txBody>
      </p:sp>
    </p:spTree>
    <p:extLst>
      <p:ext uri="{BB962C8B-B14F-4D97-AF65-F5344CB8AC3E}">
        <p14:creationId xmlns:p14="http://schemas.microsoft.com/office/powerpoint/2010/main" val="3884725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461058" y="-1127678"/>
            <a:ext cx="2446391" cy="6656846"/>
          </a:xfrm>
          <a:custGeom>
            <a:avLst/>
            <a:gdLst/>
            <a:ahLst/>
            <a:cxnLst/>
            <a:rect l="l" t="t" r="r" b="b"/>
            <a:pathLst>
              <a:path w="2446391" h="6656846">
                <a:moveTo>
                  <a:pt x="0" y="0"/>
                </a:moveTo>
                <a:lnTo>
                  <a:pt x="2446391" y="0"/>
                </a:lnTo>
                <a:lnTo>
                  <a:pt x="2446391" y="6656846"/>
                </a:lnTo>
                <a:lnTo>
                  <a:pt x="0" y="66568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7667526" y="4305299"/>
            <a:ext cx="9239923" cy="5241915"/>
            <a:chOff x="0" y="-28575"/>
            <a:chExt cx="2433560" cy="2359124"/>
          </a:xfrm>
        </p:grpSpPr>
        <p:sp>
          <p:nvSpPr>
            <p:cNvPr id="5" name="Freeform 5"/>
            <p:cNvSpPr/>
            <p:nvPr/>
          </p:nvSpPr>
          <p:spPr>
            <a:xfrm>
              <a:off x="0" y="390228"/>
              <a:ext cx="2433560" cy="1940320"/>
            </a:xfrm>
            <a:custGeom>
              <a:avLst/>
              <a:gdLst/>
              <a:ahLst/>
              <a:cxnLst/>
              <a:rect l="l" t="t" r="r" b="b"/>
              <a:pathLst>
                <a:path w="2433560" h="2330549">
                  <a:moveTo>
                    <a:pt x="0" y="0"/>
                  </a:moveTo>
                  <a:lnTo>
                    <a:pt x="2433560" y="0"/>
                  </a:lnTo>
                  <a:lnTo>
                    <a:pt x="2433560" y="2330549"/>
                  </a:lnTo>
                  <a:lnTo>
                    <a:pt x="0" y="233054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2433560" cy="23591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81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8097108" y="6147609"/>
            <a:ext cx="8433012" cy="2487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0"/>
              </a:lnSpc>
            </a:pPr>
            <a:r>
              <a:rPr lang="en-US" sz="1400" dirty="0">
                <a:solidFill>
                  <a:srgbClr val="AB934F"/>
                </a:solidFill>
                <a:latin typeface="Droid Serif 1"/>
                <a:ea typeface="Droid Serif 1"/>
                <a:cs typeface="Droid Serif 1"/>
                <a:sym typeface="Droid Serif 1"/>
              </a:rPr>
              <a:t>SCHEDULE</a:t>
            </a:r>
          </a:p>
          <a:p>
            <a:pPr algn="ctr">
              <a:lnSpc>
                <a:spcPts val="1820"/>
              </a:lnSpc>
            </a:pPr>
            <a:r>
              <a:rPr lang="en-US" sz="1400" dirty="0">
                <a:solidFill>
                  <a:srgbClr val="000000"/>
                </a:solidFill>
                <a:latin typeface="Montserrat"/>
                <a:ea typeface="Droid Serif 1"/>
                <a:cs typeface="Droid Serif 1"/>
                <a:sym typeface="Montserrat"/>
              </a:rPr>
              <a:t>Dinner will take place on December 24th from 7:00 PM to 10:00 PM.</a:t>
            </a:r>
            <a:endParaRPr lang="en-US" sz="1400" dirty="0">
              <a:solidFill>
                <a:srgbClr val="AB934F"/>
              </a:solidFill>
              <a:latin typeface="Droid Serif 1"/>
              <a:ea typeface="Droid Serif 1"/>
              <a:cs typeface="Droid Serif 1"/>
              <a:sym typeface="Droid Serif 1"/>
            </a:endParaRPr>
          </a:p>
          <a:p>
            <a:pPr algn="ctr">
              <a:lnSpc>
                <a:spcPts val="1820"/>
              </a:lnSpc>
            </a:pPr>
            <a:endParaRPr lang="en-US" sz="1400" dirty="0">
              <a:solidFill>
                <a:srgbClr val="AB934F"/>
              </a:solidFill>
              <a:latin typeface="Droid Serif 1"/>
              <a:ea typeface="Droid Serif 1"/>
              <a:cs typeface="Droid Serif 1"/>
              <a:sym typeface="Droid Serif 1"/>
            </a:endParaRPr>
          </a:p>
          <a:p>
            <a:pPr algn="ctr">
              <a:lnSpc>
                <a:spcPts val="1820"/>
              </a:lnSpc>
            </a:pPr>
            <a:r>
              <a:rPr lang="en-US" sz="1400" dirty="0">
                <a:solidFill>
                  <a:srgbClr val="AB934F"/>
                </a:solidFill>
                <a:latin typeface="Droid Serif 1"/>
                <a:ea typeface="Droid Serif 1"/>
                <a:cs typeface="Droid Serif 1"/>
                <a:sym typeface="Droid Serif 1"/>
              </a:rPr>
              <a:t>PRIOR RESERVATION</a:t>
            </a:r>
          </a:p>
          <a:p>
            <a:pPr algn="ctr">
              <a:lnSpc>
                <a:spcPts val="2520"/>
              </a:lnSpc>
            </a:pPr>
            <a:r>
              <a:rPr lang="en-US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 menus are available by prior reservation.</a:t>
            </a:r>
          </a:p>
          <a:p>
            <a:pPr algn="ctr">
              <a:lnSpc>
                <a:spcPts val="2520"/>
              </a:lnSpc>
            </a:pPr>
            <a:r>
              <a:rPr lang="en-US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Reservations will be accepted until December 20th.</a:t>
            </a:r>
            <a:endParaRPr lang="es-ES" sz="14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1820"/>
              </a:lnSpc>
            </a:pPr>
            <a:endParaRPr lang="en-US" sz="14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1820"/>
              </a:lnSpc>
            </a:pPr>
            <a:r>
              <a:rPr lang="en-US" sz="1400" dirty="0">
                <a:solidFill>
                  <a:srgbClr val="AB934F"/>
                </a:solidFill>
                <a:latin typeface="Droid Serif 1"/>
                <a:ea typeface="Droid Serif 1"/>
                <a:cs typeface="Droid Serif 1"/>
                <a:sym typeface="Droid Serif 1"/>
              </a:rPr>
              <a:t>INTOLERANCES AND/OR ALLERGIES</a:t>
            </a:r>
          </a:p>
          <a:p>
            <a:pPr algn="ctr">
              <a:lnSpc>
                <a:spcPts val="1820"/>
              </a:lnSpc>
            </a:pPr>
            <a:r>
              <a:rPr lang="en-US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We offer vegetarian, vegan, gluten-free, lactose-free, and other allergy or </a:t>
            </a:r>
          </a:p>
          <a:p>
            <a:pPr algn="ctr">
              <a:lnSpc>
                <a:spcPts val="1820"/>
              </a:lnSpc>
            </a:pPr>
            <a:r>
              <a:rPr lang="en-US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dietary restriction options.</a:t>
            </a:r>
            <a:endParaRPr lang="es-ES" sz="14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2169" y="8538116"/>
            <a:ext cx="6057900" cy="790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74"/>
              </a:lnSpc>
            </a:pPr>
            <a:r>
              <a:rPr lang="en-US" sz="6558" dirty="0">
                <a:solidFill>
                  <a:srgbClr val="FFFFFF"/>
                </a:solidFill>
                <a:latin typeface="Fregan Serif"/>
                <a:ea typeface="Fregan Serif"/>
                <a:cs typeface="Fregan Serif"/>
                <a:sym typeface="Fregan Serif"/>
              </a:rPr>
              <a:t>Conditions</a:t>
            </a:r>
            <a:endParaRPr lang="en-US" sz="4400" dirty="0">
              <a:solidFill>
                <a:srgbClr val="FFFFFF"/>
              </a:solidFill>
              <a:latin typeface="Fregan Serif"/>
              <a:ea typeface="Fregan Serif"/>
              <a:cs typeface="Fregan Serif"/>
              <a:sym typeface="Fregan Serif"/>
            </a:endParaRPr>
          </a:p>
        </p:txBody>
      </p:sp>
    </p:spTree>
    <p:extLst>
      <p:ext uri="{BB962C8B-B14F-4D97-AF65-F5344CB8AC3E}">
        <p14:creationId xmlns:p14="http://schemas.microsoft.com/office/powerpoint/2010/main" val="4132934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0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470043" y="-3680262"/>
            <a:ext cx="10565724" cy="11805278"/>
          </a:xfrm>
          <a:custGeom>
            <a:avLst/>
            <a:gdLst/>
            <a:ahLst/>
            <a:cxnLst/>
            <a:rect l="l" t="t" r="r" b="b"/>
            <a:pathLst>
              <a:path w="10565724" h="11805278">
                <a:moveTo>
                  <a:pt x="0" y="0"/>
                </a:moveTo>
                <a:lnTo>
                  <a:pt x="10565724" y="0"/>
                </a:lnTo>
                <a:lnTo>
                  <a:pt x="10565724" y="11805278"/>
                </a:lnTo>
                <a:lnTo>
                  <a:pt x="0" y="1180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 flipV="1">
            <a:off x="-3326069" y="1468857"/>
            <a:ext cx="9722153" cy="10862740"/>
          </a:xfrm>
          <a:custGeom>
            <a:avLst/>
            <a:gdLst/>
            <a:ahLst/>
            <a:cxnLst/>
            <a:rect l="l" t="t" r="r" b="b"/>
            <a:pathLst>
              <a:path w="9722153" h="10862740">
                <a:moveTo>
                  <a:pt x="9722153" y="10862741"/>
                </a:moveTo>
                <a:lnTo>
                  <a:pt x="0" y="10862741"/>
                </a:lnTo>
                <a:lnTo>
                  <a:pt x="0" y="0"/>
                </a:lnTo>
                <a:lnTo>
                  <a:pt x="9722153" y="0"/>
                </a:lnTo>
                <a:lnTo>
                  <a:pt x="9722153" y="10862741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6396084" y="3979545"/>
            <a:ext cx="5495833" cy="2346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Eurostars</a:t>
            </a:r>
            <a:r>
              <a:rPr lang="en-US" sz="22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Berlín</a:t>
            </a:r>
            <a:r>
              <a:rPr lang="en-US" sz="22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Luxury Class</a:t>
            </a:r>
          </a:p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+49 30 701 736 0</a:t>
            </a:r>
          </a:p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reservierung1@eurostarsberlin.com</a:t>
            </a:r>
          </a:p>
          <a:p>
            <a:pPr algn="ctr">
              <a:lnSpc>
                <a:spcPts val="3080"/>
              </a:lnSpc>
            </a:pPr>
            <a:r>
              <a:rPr lang="de-DE" sz="22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Friedrichstraße 99 Berlin, </a:t>
            </a:r>
          </a:p>
          <a:p>
            <a:pPr algn="ctr">
              <a:lnSpc>
                <a:spcPts val="3080"/>
              </a:lnSpc>
            </a:pPr>
            <a:r>
              <a:rPr lang="de-DE" sz="22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10117 Germany</a:t>
            </a:r>
            <a:endParaRPr lang="en-US" sz="22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www.eurostarsberlin.com</a:t>
            </a:r>
          </a:p>
        </p:txBody>
      </p:sp>
      <p:pic>
        <p:nvPicPr>
          <p:cNvPr id="1026" name="Picture 2" descr="C:\Users\RL000106\Downloads\EUROSRTARS BERLIN Luxury Class_logo vertical blanc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556" y="8212576"/>
            <a:ext cx="2054888" cy="137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350</Words>
  <Application>Microsoft Office PowerPoint</Application>
  <PresentationFormat>Benutzerdefiniert</PresentationFormat>
  <Paragraphs>68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5" baseType="lpstr">
      <vt:lpstr>Droid Serif 2</vt:lpstr>
      <vt:lpstr>Montserrat</vt:lpstr>
      <vt:lpstr>Montserrat Bold</vt:lpstr>
      <vt:lpstr>Montserrat Medium</vt:lpstr>
      <vt:lpstr>Droid Serif 1</vt:lpstr>
      <vt:lpstr>Calibri</vt:lpstr>
      <vt:lpstr>Fregan Serif</vt:lpstr>
      <vt:lpstr>Arial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Eurostars Berlin _ Navidad</dc:title>
  <dc:creator>Sira Novelle Dapena</dc:creator>
  <cp:lastModifiedBy>F&amp;B Eurostars Berlin</cp:lastModifiedBy>
  <cp:revision>11</cp:revision>
  <dcterms:created xsi:type="dcterms:W3CDTF">2006-08-16T00:00:00Z</dcterms:created>
  <dcterms:modified xsi:type="dcterms:W3CDTF">2024-10-22T08:40:21Z</dcterms:modified>
  <dc:identifier>DAGRvyjiNTE</dc:identifier>
</cp:coreProperties>
</file>